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67" r:id="rId2"/>
    <p:sldId id="258" r:id="rId3"/>
    <p:sldId id="260" r:id="rId4"/>
    <p:sldId id="257" r:id="rId5"/>
    <p:sldId id="261" r:id="rId6"/>
    <p:sldId id="259" r:id="rId7"/>
    <p:sldId id="265" r:id="rId8"/>
    <p:sldId id="263" r:id="rId9"/>
    <p:sldId id="266" r:id="rId10"/>
    <p:sldId id="264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1" d="100"/>
          <a:sy n="91" d="100"/>
        </p:scale>
        <p:origin x="-102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C3E1A-A260-4870-B1B7-DD4DBBD202A5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D2D21-7DBB-4C42-A523-6F35C691B1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5930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C3E1A-A260-4870-B1B7-DD4DBBD202A5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D2D21-7DBB-4C42-A523-6F35C691B1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7684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C3E1A-A260-4870-B1B7-DD4DBBD202A5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D2D21-7DBB-4C42-A523-6F35C691B1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794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C3E1A-A260-4870-B1B7-DD4DBBD202A5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D2D21-7DBB-4C42-A523-6F35C691B1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3014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C3E1A-A260-4870-B1B7-DD4DBBD202A5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D2D21-7DBB-4C42-A523-6F35C691B1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8076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C3E1A-A260-4870-B1B7-DD4DBBD202A5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D2D21-7DBB-4C42-A523-6F35C691B1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134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C3E1A-A260-4870-B1B7-DD4DBBD202A5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D2D21-7DBB-4C42-A523-6F35C691B1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6877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C3E1A-A260-4870-B1B7-DD4DBBD202A5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D2D21-7DBB-4C42-A523-6F35C691B1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5601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C3E1A-A260-4870-B1B7-DD4DBBD202A5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D2D21-7DBB-4C42-A523-6F35C691B1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7552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C3E1A-A260-4870-B1B7-DD4DBBD202A5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D2D21-7DBB-4C42-A523-6F35C691B1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184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C3E1A-A260-4870-B1B7-DD4DBBD202A5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D2D21-7DBB-4C42-A523-6F35C691B1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1549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C3E1A-A260-4870-B1B7-DD4DBBD202A5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D2D21-7DBB-4C42-A523-6F35C691B184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34639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C3E1A-A260-4870-B1B7-DD4DBBD202A5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D2D21-7DBB-4C42-A523-6F35C691B1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8636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C3E1A-A260-4870-B1B7-DD4DBBD202A5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D2D21-7DBB-4C42-A523-6F35C691B1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975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C3E1A-A260-4870-B1B7-DD4DBBD202A5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D2D21-7DBB-4C42-A523-6F35C691B1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29634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C3E1A-A260-4870-B1B7-DD4DBBD202A5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D2D21-7DBB-4C42-A523-6F35C691B1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25310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C3E1A-A260-4870-B1B7-DD4DBBD202A5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D2D21-7DBB-4C42-A523-6F35C691B1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331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683C3E1A-A260-4870-B1B7-DD4DBBD202A5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D2D21-7DBB-4C42-A523-6F35C691B1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23437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493986"/>
            <a:ext cx="12055366" cy="5977152"/>
          </a:xfrm>
        </p:spPr>
        <p:txBody>
          <a:bodyPr anchor="t"/>
          <a:lstStyle/>
          <a:p>
            <a:pPr algn="ctr"/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 </a:t>
            </a:r>
            <a:r>
              <a:rPr lang="ru-RU" sz="54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Тема: «Основы микроэлектроники»</a:t>
            </a:r>
            <a:br>
              <a:rPr lang="ru-RU" sz="54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54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ru-RU" sz="54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2800" dirty="0" smtClean="0"/>
              <a:t>                                                                                              </a:t>
            </a:r>
            <a:br>
              <a:rPr lang="ru-RU" sz="2800" dirty="0" smtClean="0"/>
            </a:br>
            <a:endParaRPr lang="ru-RU" sz="1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54955" y="580746"/>
            <a:ext cx="8825658" cy="861420"/>
          </a:xfrm>
        </p:spPr>
        <p:txBody>
          <a:bodyPr/>
          <a:lstStyle/>
          <a:p>
            <a:pPr algn="r"/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5615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352" y="1061545"/>
            <a:ext cx="11372193" cy="560201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u="sng" dirty="0">
                <a:solidFill>
                  <a:srgbClr val="FF0000"/>
                </a:solidFill>
              </a:rPr>
              <a:t>Микроэлектроника</a:t>
            </a:r>
            <a:r>
              <a:rPr lang="ru-RU" sz="3600" dirty="0"/>
              <a:t> — это научно-техническое направление электроники, </a:t>
            </a:r>
            <a:r>
              <a:rPr lang="ru-RU" sz="3600" dirty="0" smtClean="0"/>
              <a:t>охватывающее </a:t>
            </a:r>
            <a:r>
              <a:rPr lang="ru-RU" sz="3600" dirty="0"/>
              <a:t>проблемы исследования, конструирования и изготовления </a:t>
            </a:r>
            <a:r>
              <a:rPr lang="ru-RU" sz="3600" dirty="0" smtClean="0"/>
              <a:t>высоконадеж­ных </a:t>
            </a:r>
            <a:r>
              <a:rPr lang="ru-RU" sz="3600" dirty="0"/>
              <a:t>и экономичных микроминиатюрных электронных схем и устройств с помощью комплекса физических, химических, схемотехнических и других методов.</a:t>
            </a:r>
          </a:p>
        </p:txBody>
      </p:sp>
    </p:spTree>
    <p:extLst>
      <p:ext uri="{BB962C8B-B14F-4D97-AF65-F5344CB8AC3E}">
        <p14:creationId xmlns:p14="http://schemas.microsoft.com/office/powerpoint/2010/main" val="26361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6841" y="1128008"/>
            <a:ext cx="11435256" cy="543044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u="sng" dirty="0">
                <a:solidFill>
                  <a:srgbClr val="FF0000"/>
                </a:solidFill>
              </a:rPr>
              <a:t>Интегральная микросхема (ИМС) </a:t>
            </a:r>
            <a:r>
              <a:rPr lang="ru-RU" sz="3600" dirty="0"/>
              <a:t>- микроэлектронное изделие, содержащее активные и пассивные элементы, которые изготавливаются в едином технологическом процессе, электрически соединены между собой, заключены в общий корпус и представляют неразделимое целое.</a:t>
            </a:r>
          </a:p>
        </p:txBody>
      </p:sp>
    </p:spTree>
    <p:extLst>
      <p:ext uri="{BB962C8B-B14F-4D97-AF65-F5344CB8AC3E}">
        <p14:creationId xmlns:p14="http://schemas.microsoft.com/office/powerpoint/2010/main" val="2226665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Классификация интегральных микросхем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4193" y="1975945"/>
            <a:ext cx="11109435" cy="468761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3300" dirty="0" smtClean="0"/>
              <a:t>1</a:t>
            </a:r>
            <a:r>
              <a:rPr lang="ru-RU" sz="3300" dirty="0"/>
              <a:t>) По технологии изготовления:</a:t>
            </a:r>
          </a:p>
          <a:p>
            <a:pPr marL="0" indent="0">
              <a:buNone/>
            </a:pPr>
            <a:r>
              <a:rPr lang="en-US" sz="3300" dirty="0" smtClean="0"/>
              <a:t>- </a:t>
            </a:r>
            <a:r>
              <a:rPr lang="ru-RU" sz="3300" dirty="0" smtClean="0"/>
              <a:t>Полупроводниковые </a:t>
            </a:r>
            <a:r>
              <a:rPr lang="ru-RU" sz="3300" dirty="0"/>
              <a:t>-</a:t>
            </a:r>
            <a:r>
              <a:rPr lang="ru-RU" sz="3300" dirty="0" smtClean="0"/>
              <a:t> </a:t>
            </a:r>
            <a:r>
              <a:rPr lang="ru-RU" sz="3300" dirty="0"/>
              <a:t>это </a:t>
            </a:r>
            <a:r>
              <a:rPr lang="ru-RU" sz="3300" dirty="0" smtClean="0"/>
              <a:t>интегральные микросхемы, </a:t>
            </a:r>
            <a:r>
              <a:rPr lang="ru-RU" sz="3300" dirty="0"/>
              <a:t>все элементы и межэлементные соединения </a:t>
            </a:r>
            <a:r>
              <a:rPr lang="ru-RU" sz="3300" dirty="0" smtClean="0"/>
              <a:t>которых </a:t>
            </a:r>
            <a:r>
              <a:rPr lang="ru-RU" sz="3300" dirty="0"/>
              <a:t>выполнены в объеме и на поверхности полупроводника.</a:t>
            </a:r>
          </a:p>
          <a:p>
            <a:pPr marL="0" indent="0">
              <a:buNone/>
            </a:pPr>
            <a:r>
              <a:rPr lang="ru-RU" sz="3300" dirty="0" smtClean="0"/>
              <a:t>- Гибридные - </a:t>
            </a:r>
            <a:r>
              <a:rPr lang="ru-RU" sz="3300" dirty="0"/>
              <a:t>это </a:t>
            </a:r>
            <a:r>
              <a:rPr lang="ru-RU" sz="3300" dirty="0" smtClean="0"/>
              <a:t>интегральные микросхемы, </a:t>
            </a:r>
            <a:r>
              <a:rPr lang="ru-RU" sz="3300" dirty="0"/>
              <a:t>часть </a:t>
            </a:r>
            <a:r>
              <a:rPr lang="ru-RU" sz="3300" dirty="0" smtClean="0"/>
              <a:t>которых </a:t>
            </a:r>
            <a:r>
              <a:rPr lang="ru-RU" sz="3300" dirty="0"/>
              <a:t>может быть выделена как самостоятельное изделие с точки зрения </a:t>
            </a:r>
            <a:r>
              <a:rPr lang="ru-RU" sz="3300" dirty="0" smtClean="0"/>
              <a:t>требо­ваний </a:t>
            </a:r>
            <a:r>
              <a:rPr lang="ru-RU" sz="3300" dirty="0"/>
              <a:t>к испытаниям, приемке, поставке и эксплуатации.</a:t>
            </a:r>
          </a:p>
          <a:p>
            <a:pPr marL="0" indent="0">
              <a:buNone/>
            </a:pPr>
            <a:r>
              <a:rPr lang="ru-RU" sz="3300" dirty="0" smtClean="0"/>
              <a:t>2) </a:t>
            </a:r>
            <a:r>
              <a:rPr lang="ru-RU" sz="3300" dirty="0"/>
              <a:t>по типу активных элементов:</a:t>
            </a:r>
          </a:p>
          <a:p>
            <a:pPr marL="0" indent="0">
              <a:buNone/>
            </a:pPr>
            <a:r>
              <a:rPr lang="ru-RU" sz="3300" dirty="0"/>
              <a:t>- биполярные;</a:t>
            </a:r>
          </a:p>
          <a:p>
            <a:pPr marL="0" indent="0">
              <a:buNone/>
            </a:pPr>
            <a:r>
              <a:rPr lang="ru-RU" sz="3300" dirty="0"/>
              <a:t>- униполярные.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8866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838200" y="319406"/>
            <a:ext cx="10515600" cy="4571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3682" y="319406"/>
            <a:ext cx="11119945" cy="63441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/>
              <a:t>3</a:t>
            </a:r>
            <a:r>
              <a:rPr lang="ru-RU" sz="2800" dirty="0" smtClean="0"/>
              <a:t>) По характеру выполняемых операций:</a:t>
            </a:r>
          </a:p>
          <a:p>
            <a:pPr marL="0" indent="0">
              <a:buNone/>
            </a:pPr>
            <a:r>
              <a:rPr lang="ru-RU" sz="2800" dirty="0" smtClean="0"/>
              <a:t>- Аналоговые - работают с сигналами в виде непрерывных функций;</a:t>
            </a:r>
          </a:p>
          <a:p>
            <a:pPr marL="0" indent="0">
              <a:buNone/>
            </a:pPr>
            <a:r>
              <a:rPr lang="ru-RU" sz="2800" dirty="0" smtClean="0"/>
              <a:t>- Цифровые - предназначены для преобразования и обработки дискретных сигналов (в виде последовательности импульсов).</a:t>
            </a:r>
          </a:p>
          <a:p>
            <a:pPr marL="0" indent="0">
              <a:buNone/>
            </a:pPr>
            <a:r>
              <a:rPr lang="ru-RU" sz="2800" dirty="0" smtClean="0"/>
              <a:t>- Совмещенные.</a:t>
            </a:r>
          </a:p>
          <a:p>
            <a:pPr marL="0" indent="0">
              <a:buNone/>
            </a:pPr>
            <a:r>
              <a:rPr lang="ru-RU" sz="2800" dirty="0"/>
              <a:t>4</a:t>
            </a:r>
            <a:r>
              <a:rPr lang="ru-RU" sz="2800" dirty="0" smtClean="0"/>
              <a:t>) по плотности упаковки:</a:t>
            </a:r>
          </a:p>
          <a:p>
            <a:pPr marL="0" indent="0">
              <a:buNone/>
            </a:pPr>
            <a:r>
              <a:rPr lang="en-US" sz="2800" dirty="0" smtClean="0"/>
              <a:t>- </a:t>
            </a:r>
            <a:r>
              <a:rPr lang="ru-RU" sz="2800" dirty="0" smtClean="0"/>
              <a:t>малые – МИС; </a:t>
            </a:r>
          </a:p>
          <a:p>
            <a:pPr marL="0" indent="0">
              <a:buNone/>
            </a:pPr>
            <a:r>
              <a:rPr lang="ru-RU" sz="2800" dirty="0" smtClean="0"/>
              <a:t>- большие – БИС; </a:t>
            </a:r>
          </a:p>
          <a:p>
            <a:pPr marL="0" indent="0">
              <a:buNone/>
            </a:pPr>
            <a:r>
              <a:rPr lang="ru-RU" sz="2800" dirty="0" smtClean="0"/>
              <a:t>- средние – СИС; </a:t>
            </a:r>
          </a:p>
          <a:p>
            <a:pPr marL="0" indent="0">
              <a:buNone/>
            </a:pPr>
            <a:r>
              <a:rPr lang="ru-RU" sz="2800" dirty="0" smtClean="0"/>
              <a:t>- сверхбольшие – СБИС;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317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Элементы и компоненты гибридных интегральных микросхем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6538" y="2007476"/>
            <a:ext cx="11193517" cy="49713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/>
              <a:t>Часть гибридной интегральной микросхемы, которая может быть выделена как самостоятельное изделие, называют </a:t>
            </a:r>
            <a:r>
              <a:rPr lang="ru-RU" sz="2800" dirty="0" smtClean="0"/>
              <a:t>компо­нентом </a:t>
            </a:r>
            <a:r>
              <a:rPr lang="ru-RU" sz="2800" dirty="0"/>
              <a:t>интегральной микросхемы (в отличие от элемента, </a:t>
            </a:r>
            <a:r>
              <a:rPr lang="ru-RU" sz="2800" dirty="0" smtClean="0"/>
              <a:t>кото­рый </a:t>
            </a:r>
            <a:r>
              <a:rPr lang="ru-RU" sz="2800" dirty="0"/>
              <a:t>выполнен нераздельно от кристалла полупроводниковой интегральной микросхемы или от подложки гибридной </a:t>
            </a:r>
            <a:r>
              <a:rPr lang="ru-RU" sz="2800" dirty="0" smtClean="0"/>
              <a:t>интегральной </a:t>
            </a:r>
            <a:r>
              <a:rPr lang="ru-RU" sz="2800" dirty="0"/>
              <a:t>микросхемы). В состав гибридной интегральной </a:t>
            </a:r>
            <a:r>
              <a:rPr lang="ru-RU" sz="2800" dirty="0" smtClean="0"/>
              <a:t>микросхемы </a:t>
            </a:r>
            <a:r>
              <a:rPr lang="ru-RU" sz="2800" dirty="0"/>
              <a:t>могут входить в качестве компонентов не только транзисторы или диоды, но и целые полупроводниковые интегральные микро­ схемы. </a:t>
            </a:r>
            <a:endParaRPr 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328421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27" t="2179" r="22282" b="76875"/>
          <a:stretch/>
        </p:blipFill>
        <p:spPr>
          <a:xfrm>
            <a:off x="2011682" y="245867"/>
            <a:ext cx="7315199" cy="277133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8877" y="5387291"/>
            <a:ext cx="10515600" cy="1325563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5821" y="3100552"/>
            <a:ext cx="11540357" cy="3668109"/>
          </a:xfrm>
        </p:spPr>
        <p:txBody>
          <a:bodyPr anchor="ctr">
            <a:normAutofit fontScale="92500"/>
          </a:bodyPr>
          <a:lstStyle/>
          <a:p>
            <a:pPr marL="0" indent="0" algn="ctr">
              <a:buNone/>
            </a:pPr>
            <a:r>
              <a:rPr lang="ru-RU" sz="2800" dirty="0" smtClean="0"/>
              <a:t>  </a:t>
            </a:r>
            <a:r>
              <a:rPr lang="ru-RU" sz="2600" dirty="0" smtClean="0"/>
              <a:t>Рисунок 1.</a:t>
            </a:r>
            <a:endParaRPr lang="ru-RU" sz="2600" dirty="0"/>
          </a:p>
          <a:p>
            <a:pPr marL="0" indent="0">
              <a:buNone/>
            </a:pPr>
            <a:r>
              <a:rPr lang="ru-RU" sz="2800" dirty="0" smtClean="0"/>
              <a:t>Пассивные </a:t>
            </a:r>
            <a:r>
              <a:rPr lang="ru-RU" sz="2800" dirty="0"/>
              <a:t>элементы гибридных интегральных микросхем изготовляют обычно на </a:t>
            </a:r>
            <a:r>
              <a:rPr lang="ru-RU" sz="2800" dirty="0" err="1" smtClean="0"/>
              <a:t>ситаловой</a:t>
            </a:r>
            <a:r>
              <a:rPr lang="ru-RU" sz="2800" dirty="0"/>
              <a:t>, керамической или стеклянной подложке путем нанесения различных диэлектрических, </a:t>
            </a:r>
            <a:r>
              <a:rPr lang="ru-RU" sz="2800" dirty="0" smtClean="0"/>
              <a:t>резистивных </a:t>
            </a:r>
            <a:r>
              <a:rPr lang="ru-RU" sz="2800" dirty="0"/>
              <a:t>и металлических пленок На этой же подложке выполняют межэлементные и межкомпонентные соединения, а также </a:t>
            </a:r>
            <a:r>
              <a:rPr lang="ru-RU" sz="2800" dirty="0" smtClean="0"/>
              <a:t>кон­тактные </a:t>
            </a:r>
            <a:r>
              <a:rPr lang="ru-RU" sz="2800" dirty="0"/>
              <a:t>площадки При­ мер гибридной </a:t>
            </a:r>
            <a:r>
              <a:rPr lang="ru-RU" sz="2800" dirty="0" smtClean="0"/>
              <a:t>интеграль­ной </a:t>
            </a:r>
            <a:r>
              <a:rPr lang="ru-RU" sz="2800" dirty="0"/>
              <a:t>микросхемы показан на </a:t>
            </a:r>
            <a:r>
              <a:rPr lang="ru-RU" sz="2800" dirty="0" smtClean="0"/>
              <a:t>рисунке 1.</a:t>
            </a:r>
            <a:endParaRPr lang="ru-RU" sz="2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356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5601" y="189960"/>
            <a:ext cx="11272620" cy="1400530"/>
          </a:xfrm>
        </p:spPr>
        <p:txBody>
          <a:bodyPr>
            <a:normAutofit/>
          </a:bodyPr>
          <a:lstStyle/>
          <a:p>
            <a:r>
              <a:rPr lang="ru-RU" dirty="0" smtClean="0"/>
              <a:t>Элементы и компоненты полупроводниковых интегральных схем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0207" y="1681655"/>
            <a:ext cx="11740055" cy="499241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 smtClean="0"/>
              <a:t>    Основными </a:t>
            </a:r>
            <a:r>
              <a:rPr lang="ru-RU" sz="2800" dirty="0"/>
              <a:t>активными элементами полупроводниковых </a:t>
            </a:r>
            <a:r>
              <a:rPr lang="ru-RU" sz="2800" dirty="0" smtClean="0"/>
              <a:t>интегральных </a:t>
            </a:r>
            <a:r>
              <a:rPr lang="ru-RU" sz="2800" dirty="0"/>
              <a:t>микросхем могут быть либо биполярные </a:t>
            </a:r>
            <a:r>
              <a:rPr lang="ru-RU" sz="2800" dirty="0" smtClean="0"/>
              <a:t>транзисторы; </a:t>
            </a:r>
            <a:r>
              <a:rPr lang="ru-RU" sz="2800" dirty="0"/>
              <a:t>либо полевые транзисторы, в качестве которых обычно </a:t>
            </a:r>
            <a:r>
              <a:rPr lang="ru-RU" sz="2800" dirty="0" smtClean="0"/>
              <a:t>используют </a:t>
            </a:r>
            <a:r>
              <a:rPr lang="ru-RU" sz="2800" dirty="0"/>
              <a:t>МДП-транзисторы с индуцированным каналом. Поэтому различают биполярные и МДП интегральные микросхемы. </a:t>
            </a:r>
            <a:r>
              <a:rPr lang="ru-RU" sz="2800" dirty="0" smtClean="0"/>
              <a:t>Эле­менты </a:t>
            </a:r>
            <a:r>
              <a:rPr lang="ru-RU" sz="2800" dirty="0"/>
              <a:t>биполярной интегральной микросхемы должны быть </a:t>
            </a:r>
            <a:r>
              <a:rPr lang="ru-RU" sz="2800" dirty="0" smtClean="0"/>
              <a:t>изо­лированы </a:t>
            </a:r>
            <a:r>
              <a:rPr lang="ru-RU" sz="2800" dirty="0"/>
              <a:t>друг от друга для исключения паразитного </a:t>
            </a:r>
            <a:r>
              <a:rPr lang="ru-RU" sz="2800" dirty="0" smtClean="0"/>
              <a:t>взаимо­действия</a:t>
            </a:r>
            <a:r>
              <a:rPr lang="ru-RU" sz="2800" dirty="0"/>
              <a:t>. </a:t>
            </a:r>
            <a:r>
              <a:rPr lang="ru-RU" sz="2800" dirty="0" smtClean="0"/>
              <a:t>В </a:t>
            </a:r>
            <a:r>
              <a:rPr lang="ru-RU" sz="2800" dirty="0"/>
              <a:t>связи с особенностями МДП-транзисторов элементы МДП </a:t>
            </a:r>
            <a:r>
              <a:rPr lang="ru-RU" sz="2800" dirty="0" smtClean="0"/>
              <a:t>интеграль­ных </a:t>
            </a:r>
            <a:r>
              <a:rPr lang="ru-RU" sz="2800" dirty="0"/>
              <a:t>микросхем не нуждаются в специальной изоляции друг от друга</a:t>
            </a:r>
            <a:r>
              <a:rPr lang="ru-RU" sz="28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1268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r="212" b="16909"/>
          <a:stretch/>
        </p:blipFill>
        <p:spPr>
          <a:xfrm>
            <a:off x="2466242" y="2462947"/>
            <a:ext cx="7090702" cy="368573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3793" y="4949874"/>
            <a:ext cx="10515600" cy="1325563"/>
          </a:xfrm>
        </p:spPr>
        <p:txBody>
          <a:bodyPr/>
          <a:lstStyle/>
          <a:p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22584"/>
            <a:ext cx="12055365" cy="6535416"/>
          </a:xfrm>
        </p:spPr>
        <p:txBody>
          <a:bodyPr numCol="1">
            <a:normAutofit fontScale="85000" lnSpcReduction="20000"/>
          </a:bodyPr>
          <a:lstStyle/>
          <a:p>
            <a:pPr marL="0" indent="0">
              <a:buNone/>
            </a:pPr>
            <a:r>
              <a:rPr lang="ru-RU" sz="2800" dirty="0"/>
              <a:t> Соединения отдельных элементов между собой, необходимые для функционирования схемы, осуществляют с помощью </a:t>
            </a:r>
            <a:r>
              <a:rPr lang="ru-RU" sz="2800" dirty="0" smtClean="0"/>
              <a:t>тонких металлических </a:t>
            </a:r>
            <a:r>
              <a:rPr lang="ru-RU" sz="2800" dirty="0"/>
              <a:t>полосок, нанесенных на окисленную поверхность кристалла. </a:t>
            </a:r>
            <a:r>
              <a:rPr lang="en-US" sz="2800" dirty="0" smtClean="0"/>
              <a:t> </a:t>
            </a:r>
            <a:r>
              <a:rPr lang="ru-RU" sz="2800" dirty="0" smtClean="0"/>
              <a:t>     Примеры </a:t>
            </a:r>
            <a:r>
              <a:rPr lang="ru-RU" sz="2800" dirty="0"/>
              <a:t>структур биполярных интегральных микро­ схем </a:t>
            </a:r>
            <a:r>
              <a:rPr lang="ru-RU" sz="2800" dirty="0" smtClean="0"/>
              <a:t> показаны </a:t>
            </a:r>
            <a:r>
              <a:rPr lang="ru-RU" sz="2800" dirty="0"/>
              <a:t>на </a:t>
            </a:r>
            <a:r>
              <a:rPr lang="ru-RU" sz="2800" dirty="0" smtClean="0"/>
              <a:t>рисунке 2.</a:t>
            </a:r>
            <a:r>
              <a:rPr lang="en-US" sz="2800" dirty="0" smtClean="0"/>
              <a:t> </a:t>
            </a:r>
            <a:r>
              <a:rPr lang="ru-RU" sz="2800" dirty="0" smtClean="0"/>
              <a:t>    Примером </a:t>
            </a:r>
            <a:r>
              <a:rPr lang="ru-RU" sz="2800" dirty="0"/>
              <a:t>МДП интегральной микро­ схемы может служить прибор с </a:t>
            </a:r>
            <a:r>
              <a:rPr lang="ru-RU" sz="2800" dirty="0" smtClean="0"/>
              <a:t>зарядовой связью.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endParaRPr lang="ru-RU" sz="1400" dirty="0" smtClean="0"/>
          </a:p>
          <a:p>
            <a:pPr marL="0" indent="0" algn="ctr">
              <a:buNone/>
            </a:pPr>
            <a:r>
              <a:rPr lang="ru-RU" sz="2200" dirty="0" smtClean="0"/>
              <a:t>Рисунок 2. Варианты </a:t>
            </a:r>
            <a:r>
              <a:rPr lang="ru-RU" sz="2200" dirty="0"/>
              <a:t>структур полупроводниковых интегральных микро­ схем с  </a:t>
            </a:r>
            <a:r>
              <a:rPr lang="ru-RU" sz="2200" dirty="0" smtClean="0"/>
              <a:t>                                                                                        различным </a:t>
            </a:r>
            <a:r>
              <a:rPr lang="ru-RU" sz="2200" dirty="0"/>
              <a:t>выполнением пассивных элементов (а, б) и </a:t>
            </a:r>
            <a:r>
              <a:rPr lang="ru-RU" sz="2200" dirty="0" smtClean="0"/>
              <a:t>эквива­лентная </a:t>
            </a:r>
            <a:r>
              <a:rPr lang="ru-RU" sz="2200" dirty="0"/>
              <a:t>схема этих структур (в)</a:t>
            </a:r>
          </a:p>
          <a:p>
            <a:pPr marL="0" indent="0" algn="ctr">
              <a:buNone/>
            </a:pPr>
            <a:endParaRPr lang="ru-RU" sz="1400" dirty="0" smtClean="0"/>
          </a:p>
        </p:txBody>
      </p:sp>
    </p:spTree>
    <p:extLst>
      <p:ext uri="{BB962C8B-B14F-4D97-AF65-F5344CB8AC3E}">
        <p14:creationId xmlns:p14="http://schemas.microsoft.com/office/powerpoint/2010/main" val="4131035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Функциональная микроэлектроника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 smtClean="0"/>
              <a:t>Функциональная</a:t>
            </a:r>
            <a:r>
              <a:rPr lang="ru-RU" sz="2800" dirty="0"/>
              <a:t> </a:t>
            </a:r>
            <a:r>
              <a:rPr lang="ru-RU" sz="2800" dirty="0" smtClean="0"/>
              <a:t>микроэлектроника</a:t>
            </a:r>
            <a:r>
              <a:rPr lang="ru-RU" sz="2800" dirty="0"/>
              <a:t> — одно из современных направлений микроэлектроники, основанное на использовании физических принципов интеграции и динамических неоднородностей, обеспечивающих </a:t>
            </a:r>
            <a:r>
              <a:rPr lang="ru-RU" sz="2800" dirty="0" smtClean="0"/>
              <a:t>не схемотехнические </a:t>
            </a:r>
            <a:r>
              <a:rPr lang="ru-RU" sz="2800" dirty="0"/>
              <a:t>принципы работы устройств. Функциональная интеграция обеспечивает работу прибора, как единого целого. Разделение его на элементы приводит к нарушению </a:t>
            </a:r>
            <a:r>
              <a:rPr lang="ru-RU" sz="2800" dirty="0" smtClean="0"/>
              <a:t>функционирования</a:t>
            </a:r>
            <a:r>
              <a:rPr lang="ru-RU" sz="2800" baseline="30000" dirty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99461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194</TotalTime>
  <Words>486</Words>
  <Application>Microsoft Office PowerPoint</Application>
  <PresentationFormat>Произвольный</PresentationFormat>
  <Paragraphs>47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Ион</vt:lpstr>
      <vt:lpstr>    Тема: «Основы микроэлектроники»                                                                                                 </vt:lpstr>
      <vt:lpstr> </vt:lpstr>
      <vt:lpstr> </vt:lpstr>
      <vt:lpstr>Классификация интегральных микросхем </vt:lpstr>
      <vt:lpstr> </vt:lpstr>
      <vt:lpstr>Элементы и компоненты гибридных интегральных микросхем </vt:lpstr>
      <vt:lpstr> </vt:lpstr>
      <vt:lpstr>Элементы и компоненты полупроводниковых интегральных схем</vt:lpstr>
      <vt:lpstr> </vt:lpstr>
      <vt:lpstr>Функциональная микроэлектроника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Титульный</dc:title>
  <dc:creator>dhdb hshbb</dc:creator>
  <cp:lastModifiedBy>Комп</cp:lastModifiedBy>
  <cp:revision>21</cp:revision>
  <dcterms:created xsi:type="dcterms:W3CDTF">2015-06-25T13:24:17Z</dcterms:created>
  <dcterms:modified xsi:type="dcterms:W3CDTF">2020-06-03T07:36:36Z</dcterms:modified>
</cp:coreProperties>
</file>